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53" r:id="rId3"/>
    <p:sldId id="506" r:id="rId4"/>
    <p:sldId id="507" r:id="rId5"/>
    <p:sldId id="510" r:id="rId6"/>
    <p:sldId id="511" r:id="rId7"/>
    <p:sldId id="512" r:id="rId8"/>
    <p:sldId id="513" r:id="rId9"/>
    <p:sldId id="508" r:id="rId10"/>
    <p:sldId id="509" r:id="rId11"/>
    <p:sldId id="514" r:id="rId12"/>
    <p:sldId id="515" r:id="rId13"/>
    <p:sldId id="518" r:id="rId14"/>
    <p:sldId id="517" r:id="rId15"/>
    <p:sldId id="520" r:id="rId16"/>
    <p:sldId id="519" r:id="rId17"/>
    <p:sldId id="521" r:id="rId18"/>
    <p:sldId id="522" r:id="rId19"/>
    <p:sldId id="523" r:id="rId20"/>
    <p:sldId id="524" r:id="rId21"/>
    <p:sldId id="526" r:id="rId22"/>
    <p:sldId id="525" r:id="rId23"/>
    <p:sldId id="52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2F3"/>
    <a:srgbClr val="FFFEFF"/>
    <a:srgbClr val="2E6CA4"/>
    <a:srgbClr val="FFFFFF"/>
    <a:srgbClr val="356DE6"/>
    <a:srgbClr val="1288B7"/>
    <a:srgbClr val="38A6E2"/>
    <a:srgbClr val="5197D7"/>
    <a:srgbClr val="00206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34691-D4F0-48CF-B37D-FD244D368237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3B63B-A6D5-4FA2-8987-A59A53B3B385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Failure of CI/CD Pipelines</a:t>
          </a:r>
          <a:endParaRPr lang="en-US" dirty="0">
            <a:latin typeface="Candara" panose="020E0502030303020204" pitchFamily="34" charset="0"/>
          </a:endParaRPr>
        </a:p>
      </dgm:t>
    </dgm:pt>
    <dgm:pt modelId="{FBD6D367-9191-468E-97EA-695390BC9C53}" type="par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7B86947-ED4E-4886-9D88-E754FEABAD46}" type="sib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26EA35E-1B84-4002-8F43-060E397F06F3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Issues</a:t>
          </a:r>
          <a:endParaRPr lang="en-US" dirty="0">
            <a:latin typeface="Candara" panose="020E0502030303020204" pitchFamily="34" charset="0"/>
          </a:endParaRPr>
        </a:p>
      </dgm:t>
    </dgm:pt>
    <dgm:pt modelId="{E1F238EB-CE95-45A1-9B6C-74110299F0F5}" type="par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83F18808-CAD2-43FC-BB82-B1A0EB9BCFE6}" type="sib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D6171614-42A2-47F3-8DB3-0DBA2FBFB2B6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Infrastructure Issues</a:t>
          </a:r>
          <a:endParaRPr lang="en-US" dirty="0">
            <a:latin typeface="Candara" panose="020E0502030303020204" pitchFamily="34" charset="0"/>
          </a:endParaRPr>
        </a:p>
      </dgm:t>
    </dgm:pt>
    <dgm:pt modelId="{B0B38927-AC80-48E6-ADFA-0EEF73C3AEB0}" type="par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EBF35D1-A791-4738-A64D-3ECAD50C9966}" type="sib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03C7FF9-5C5A-49B6-8F12-112CA38B4B8F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Static Code Analysis</a:t>
          </a:r>
          <a:endParaRPr lang="en-US" dirty="0">
            <a:latin typeface="Candara" panose="020E0502030303020204" pitchFamily="34" charset="0"/>
          </a:endParaRPr>
        </a:p>
      </dgm:t>
    </dgm:pt>
    <dgm:pt modelId="{9A82D756-BCAF-42BB-AFB9-5C105E5A1E12}" type="par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128C4E4-138E-4D0F-B606-C3C29FFA38F2}" type="sib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18649F2-805D-4497-B403-F825048297C9}" type="pres">
      <dgm:prSet presAssocID="{D9B34691-D4F0-48CF-B37D-FD244D368237}" presName="Name0" presStyleCnt="0">
        <dgm:presLayoutVars>
          <dgm:dir/>
          <dgm:resizeHandles val="exact"/>
        </dgm:presLayoutVars>
      </dgm:prSet>
      <dgm:spPr/>
    </dgm:pt>
    <dgm:pt modelId="{3EA9DA7F-9E63-4184-9439-701E6BC191EF}" type="pres">
      <dgm:prSet presAssocID="{B6E3B63B-A6D5-4FA2-8987-A59A53B3B385}" presName="compNode" presStyleCnt="0"/>
      <dgm:spPr/>
    </dgm:pt>
    <dgm:pt modelId="{62232D7D-CF46-4C17-94BC-250F50B8708C}" type="pres">
      <dgm:prSet presAssocID="{B6E3B63B-A6D5-4FA2-8987-A59A53B3B38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3832F963-F685-4BB0-BB95-C69BF77750C7}" type="pres">
      <dgm:prSet presAssocID="{B6E3B63B-A6D5-4FA2-8987-A59A53B3B385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50E8-3CB4-4EE8-890A-0899A16470C0}" type="pres">
      <dgm:prSet presAssocID="{47B86947-ED4E-4886-9D88-E754FEABAD46}" presName="sibTrans" presStyleLbl="sibTrans2D1" presStyleIdx="0" presStyleCnt="0"/>
      <dgm:spPr/>
    </dgm:pt>
    <dgm:pt modelId="{EA698CF7-7E1A-4420-87E9-E5F28147BB16}" type="pres">
      <dgm:prSet presAssocID="{626EA35E-1B84-4002-8F43-060E397F06F3}" presName="compNode" presStyleCnt="0"/>
      <dgm:spPr/>
    </dgm:pt>
    <dgm:pt modelId="{961F3B39-601D-4F88-ACD2-851D5523FA9C}" type="pres">
      <dgm:prSet presAssocID="{626EA35E-1B84-4002-8F43-060E397F06F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C324EAB-74A0-4197-AC3B-4B273ECFCED2}" type="pres">
      <dgm:prSet presAssocID="{626EA35E-1B84-4002-8F43-060E397F06F3}" presName="textRect" presStyleLbl="revTx" presStyleIdx="1" presStyleCnt="4">
        <dgm:presLayoutVars>
          <dgm:bulletEnabled val="1"/>
        </dgm:presLayoutVars>
      </dgm:prSet>
      <dgm:spPr/>
    </dgm:pt>
    <dgm:pt modelId="{3B3270D7-6EFA-4E86-87D1-3B7F2E91BE38}" type="pres">
      <dgm:prSet presAssocID="{83F18808-CAD2-43FC-BB82-B1A0EB9BCFE6}" presName="sibTrans" presStyleLbl="sibTrans2D1" presStyleIdx="0" presStyleCnt="0"/>
      <dgm:spPr/>
    </dgm:pt>
    <dgm:pt modelId="{BCA20C31-4134-4CF0-AEC1-C87BADB05FCD}" type="pres">
      <dgm:prSet presAssocID="{D6171614-42A2-47F3-8DB3-0DBA2FBFB2B6}" presName="compNode" presStyleCnt="0"/>
      <dgm:spPr/>
    </dgm:pt>
    <dgm:pt modelId="{02CEC669-757E-446D-809D-5DAD0BAEC10A}" type="pres">
      <dgm:prSet presAssocID="{D6171614-42A2-47F3-8DB3-0DBA2FBFB2B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EEEAA8F-317B-4DEC-BBE9-99B7E2B037A4}" type="pres">
      <dgm:prSet presAssocID="{D6171614-42A2-47F3-8DB3-0DBA2FBFB2B6}" presName="textRect" presStyleLbl="revTx" presStyleIdx="2" presStyleCnt="4">
        <dgm:presLayoutVars>
          <dgm:bulletEnabled val="1"/>
        </dgm:presLayoutVars>
      </dgm:prSet>
      <dgm:spPr/>
    </dgm:pt>
    <dgm:pt modelId="{98838A33-A0F8-4175-92E1-D72C15F6DC8D}" type="pres">
      <dgm:prSet presAssocID="{BEBF35D1-A791-4738-A64D-3ECAD50C9966}" presName="sibTrans" presStyleLbl="sibTrans2D1" presStyleIdx="0" presStyleCnt="0"/>
      <dgm:spPr/>
    </dgm:pt>
    <dgm:pt modelId="{B98FD94E-5BDF-4CD8-8DB5-D256DB4DD160}" type="pres">
      <dgm:prSet presAssocID="{403C7FF9-5C5A-49B6-8F12-112CA38B4B8F}" presName="compNode" presStyleCnt="0"/>
      <dgm:spPr/>
    </dgm:pt>
    <dgm:pt modelId="{2B1D3EF5-A032-4C39-9244-257D5F3FBFAF}" type="pres">
      <dgm:prSet presAssocID="{403C7FF9-5C5A-49B6-8F12-112CA38B4B8F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7482AFE-F869-447A-9CD9-7173BB403D6F}" type="pres">
      <dgm:prSet presAssocID="{403C7FF9-5C5A-49B6-8F12-112CA38B4B8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C17307-169E-48FA-9F1E-3ADE4EE063A2}" type="presOf" srcId="{83F18808-CAD2-43FC-BB82-B1A0EB9BCFE6}" destId="{3B3270D7-6EFA-4E86-87D1-3B7F2E91BE38}" srcOrd="0" destOrd="0" presId="urn:microsoft.com/office/officeart/2005/8/layout/pList1"/>
    <dgm:cxn modelId="{1395A008-FC03-4F20-B679-660B30334931}" srcId="{D9B34691-D4F0-48CF-B37D-FD244D368237}" destId="{403C7FF9-5C5A-49B6-8F12-112CA38B4B8F}" srcOrd="3" destOrd="0" parTransId="{9A82D756-BCAF-42BB-AFB9-5C105E5A1E12}" sibTransId="{9128C4E4-138E-4D0F-B606-C3C29FFA38F2}"/>
    <dgm:cxn modelId="{C7D83140-4607-4E1E-A2BB-2429B9BA2E9A}" type="presOf" srcId="{403C7FF9-5C5A-49B6-8F12-112CA38B4B8F}" destId="{07482AFE-F869-447A-9CD9-7173BB403D6F}" srcOrd="0" destOrd="0" presId="urn:microsoft.com/office/officeart/2005/8/layout/pList1"/>
    <dgm:cxn modelId="{DF3FF208-4C98-40C5-A719-4C3EAF167BCB}" type="presOf" srcId="{B6E3B63B-A6D5-4FA2-8987-A59A53B3B385}" destId="{3832F963-F685-4BB0-BB95-C69BF77750C7}" srcOrd="0" destOrd="0" presId="urn:microsoft.com/office/officeart/2005/8/layout/pList1"/>
    <dgm:cxn modelId="{F009C50C-6F8B-46DC-8F4A-9D648E5A18D5}" srcId="{D9B34691-D4F0-48CF-B37D-FD244D368237}" destId="{D6171614-42A2-47F3-8DB3-0DBA2FBFB2B6}" srcOrd="2" destOrd="0" parTransId="{B0B38927-AC80-48E6-ADFA-0EEF73C3AEB0}" sibTransId="{BEBF35D1-A791-4738-A64D-3ECAD50C9966}"/>
    <dgm:cxn modelId="{70AE018B-4EF5-4571-8E39-14E797227E42}" srcId="{D9B34691-D4F0-48CF-B37D-FD244D368237}" destId="{626EA35E-1B84-4002-8F43-060E397F06F3}" srcOrd="1" destOrd="0" parTransId="{E1F238EB-CE95-45A1-9B6C-74110299F0F5}" sibTransId="{83F18808-CAD2-43FC-BB82-B1A0EB9BCFE6}"/>
    <dgm:cxn modelId="{F009C344-8F33-47F6-A829-64EEC2AE09F8}" type="presOf" srcId="{47B86947-ED4E-4886-9D88-E754FEABAD46}" destId="{9B7850E8-3CB4-4EE8-890A-0899A16470C0}" srcOrd="0" destOrd="0" presId="urn:microsoft.com/office/officeart/2005/8/layout/pList1"/>
    <dgm:cxn modelId="{47CF3A93-9000-4A06-AFDF-21747EDA61C9}" type="presOf" srcId="{BEBF35D1-A791-4738-A64D-3ECAD50C9966}" destId="{98838A33-A0F8-4175-92E1-D72C15F6DC8D}" srcOrd="0" destOrd="0" presId="urn:microsoft.com/office/officeart/2005/8/layout/pList1"/>
    <dgm:cxn modelId="{ACA7902B-E441-48B4-BEB9-EDB46B456004}" type="presOf" srcId="{D9B34691-D4F0-48CF-B37D-FD244D368237}" destId="{518649F2-805D-4497-B403-F825048297C9}" srcOrd="0" destOrd="0" presId="urn:microsoft.com/office/officeart/2005/8/layout/pList1"/>
    <dgm:cxn modelId="{A13A2DEF-6348-4940-86A7-50F4746A26A0}" srcId="{D9B34691-D4F0-48CF-B37D-FD244D368237}" destId="{B6E3B63B-A6D5-4FA2-8987-A59A53B3B385}" srcOrd="0" destOrd="0" parTransId="{FBD6D367-9191-468E-97EA-695390BC9C53}" sibTransId="{47B86947-ED4E-4886-9D88-E754FEABAD46}"/>
    <dgm:cxn modelId="{9A66CB42-4A38-4FB3-BF25-C759222399B0}" type="presOf" srcId="{D6171614-42A2-47F3-8DB3-0DBA2FBFB2B6}" destId="{9EEEAA8F-317B-4DEC-BBE9-99B7E2B037A4}" srcOrd="0" destOrd="0" presId="urn:microsoft.com/office/officeart/2005/8/layout/pList1"/>
    <dgm:cxn modelId="{52FA493B-B92A-4BA6-A808-D92357CC6A35}" type="presOf" srcId="{626EA35E-1B84-4002-8F43-060E397F06F3}" destId="{DC324EAB-74A0-4197-AC3B-4B273ECFCED2}" srcOrd="0" destOrd="0" presId="urn:microsoft.com/office/officeart/2005/8/layout/pList1"/>
    <dgm:cxn modelId="{EECD201F-9B7C-4C18-B602-1A5245550F45}" type="presParOf" srcId="{518649F2-805D-4497-B403-F825048297C9}" destId="{3EA9DA7F-9E63-4184-9439-701E6BC191EF}" srcOrd="0" destOrd="0" presId="urn:microsoft.com/office/officeart/2005/8/layout/pList1"/>
    <dgm:cxn modelId="{C42DC815-23DC-44F3-8FB3-9051F8F681AA}" type="presParOf" srcId="{3EA9DA7F-9E63-4184-9439-701E6BC191EF}" destId="{62232D7D-CF46-4C17-94BC-250F50B8708C}" srcOrd="0" destOrd="0" presId="urn:microsoft.com/office/officeart/2005/8/layout/pList1"/>
    <dgm:cxn modelId="{06885412-60F1-4179-9D45-E53BB4EA3A2E}" type="presParOf" srcId="{3EA9DA7F-9E63-4184-9439-701E6BC191EF}" destId="{3832F963-F685-4BB0-BB95-C69BF77750C7}" srcOrd="1" destOrd="0" presId="urn:microsoft.com/office/officeart/2005/8/layout/pList1"/>
    <dgm:cxn modelId="{330F7A28-A9CC-488F-9A61-0B0628ABBA2D}" type="presParOf" srcId="{518649F2-805D-4497-B403-F825048297C9}" destId="{9B7850E8-3CB4-4EE8-890A-0899A16470C0}" srcOrd="1" destOrd="0" presId="urn:microsoft.com/office/officeart/2005/8/layout/pList1"/>
    <dgm:cxn modelId="{38120517-4686-43E9-B404-0BC0B64B57B3}" type="presParOf" srcId="{518649F2-805D-4497-B403-F825048297C9}" destId="{EA698CF7-7E1A-4420-87E9-E5F28147BB16}" srcOrd="2" destOrd="0" presId="urn:microsoft.com/office/officeart/2005/8/layout/pList1"/>
    <dgm:cxn modelId="{8A82AEB6-7A66-479D-B59D-5020270BACC4}" type="presParOf" srcId="{EA698CF7-7E1A-4420-87E9-E5F28147BB16}" destId="{961F3B39-601D-4F88-ACD2-851D5523FA9C}" srcOrd="0" destOrd="0" presId="urn:microsoft.com/office/officeart/2005/8/layout/pList1"/>
    <dgm:cxn modelId="{FEA74F50-FE9F-4F13-8D9E-027436AC1E48}" type="presParOf" srcId="{EA698CF7-7E1A-4420-87E9-E5F28147BB16}" destId="{DC324EAB-74A0-4197-AC3B-4B273ECFCED2}" srcOrd="1" destOrd="0" presId="urn:microsoft.com/office/officeart/2005/8/layout/pList1"/>
    <dgm:cxn modelId="{F6DC98CB-E0CE-4C99-BB27-8CADDD332245}" type="presParOf" srcId="{518649F2-805D-4497-B403-F825048297C9}" destId="{3B3270D7-6EFA-4E86-87D1-3B7F2E91BE38}" srcOrd="3" destOrd="0" presId="urn:microsoft.com/office/officeart/2005/8/layout/pList1"/>
    <dgm:cxn modelId="{B767F769-38ED-4016-A613-DA2618C1E05F}" type="presParOf" srcId="{518649F2-805D-4497-B403-F825048297C9}" destId="{BCA20C31-4134-4CF0-AEC1-C87BADB05FCD}" srcOrd="4" destOrd="0" presId="urn:microsoft.com/office/officeart/2005/8/layout/pList1"/>
    <dgm:cxn modelId="{51CB3D5A-8703-40F3-8A57-B72661B506F3}" type="presParOf" srcId="{BCA20C31-4134-4CF0-AEC1-C87BADB05FCD}" destId="{02CEC669-757E-446D-809D-5DAD0BAEC10A}" srcOrd="0" destOrd="0" presId="urn:microsoft.com/office/officeart/2005/8/layout/pList1"/>
    <dgm:cxn modelId="{B20DD0F9-3C6B-4309-9E95-A6E645F0AEBB}" type="presParOf" srcId="{BCA20C31-4134-4CF0-AEC1-C87BADB05FCD}" destId="{9EEEAA8F-317B-4DEC-BBE9-99B7E2B037A4}" srcOrd="1" destOrd="0" presId="urn:microsoft.com/office/officeart/2005/8/layout/pList1"/>
    <dgm:cxn modelId="{622C7C4D-C187-426A-B908-19E4B759F833}" type="presParOf" srcId="{518649F2-805D-4497-B403-F825048297C9}" destId="{98838A33-A0F8-4175-92E1-D72C15F6DC8D}" srcOrd="5" destOrd="0" presId="urn:microsoft.com/office/officeart/2005/8/layout/pList1"/>
    <dgm:cxn modelId="{F9C823F3-C802-4AAE-9C83-58E5EB470656}" type="presParOf" srcId="{518649F2-805D-4497-B403-F825048297C9}" destId="{B98FD94E-5BDF-4CD8-8DB5-D256DB4DD160}" srcOrd="6" destOrd="0" presId="urn:microsoft.com/office/officeart/2005/8/layout/pList1"/>
    <dgm:cxn modelId="{15B9CD17-1DFF-418C-AC69-E9C8828EAC1E}" type="presParOf" srcId="{B98FD94E-5BDF-4CD8-8DB5-D256DB4DD160}" destId="{2B1D3EF5-A032-4C39-9244-257D5F3FBFAF}" srcOrd="0" destOrd="0" presId="urn:microsoft.com/office/officeart/2005/8/layout/pList1"/>
    <dgm:cxn modelId="{16F62D63-3EE5-4B83-9F55-AB20DD4F9EEB}" type="presParOf" srcId="{B98FD94E-5BDF-4CD8-8DB5-D256DB4DD160}" destId="{07482AFE-F869-447A-9CD9-7173BB403D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32D7D-CF46-4C17-94BC-250F50B8708C}">
      <dsp:nvSpPr>
        <dsp:cNvPr id="0" name=""/>
        <dsp:cNvSpPr/>
      </dsp:nvSpPr>
      <dsp:spPr>
        <a:xfrm>
          <a:off x="5687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2F963-F685-4BB0-BB95-C69BF77750C7}">
      <dsp:nvSpPr>
        <dsp:cNvPr id="0" name=""/>
        <dsp:cNvSpPr/>
      </dsp:nvSpPr>
      <dsp:spPr>
        <a:xfrm>
          <a:off x="5687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Failure of CI/CD Pipelines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687" y="2803682"/>
        <a:ext cx="2706731" cy="1004197"/>
      </dsp:txXfrm>
    </dsp:sp>
    <dsp:sp modelId="{961F3B39-601D-4F88-ACD2-851D5523FA9C}">
      <dsp:nvSpPr>
        <dsp:cNvPr id="0" name=""/>
        <dsp:cNvSpPr/>
      </dsp:nvSpPr>
      <dsp:spPr>
        <a:xfrm>
          <a:off x="2983206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24EAB-74A0-4197-AC3B-4B273ECFCED2}">
      <dsp:nvSpPr>
        <dsp:cNvPr id="0" name=""/>
        <dsp:cNvSpPr/>
      </dsp:nvSpPr>
      <dsp:spPr>
        <a:xfrm>
          <a:off x="2983206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Application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2983206" y="2803682"/>
        <a:ext cx="2706731" cy="1004197"/>
      </dsp:txXfrm>
    </dsp:sp>
    <dsp:sp modelId="{02CEC669-757E-446D-809D-5DAD0BAEC10A}">
      <dsp:nvSpPr>
        <dsp:cNvPr id="0" name=""/>
        <dsp:cNvSpPr/>
      </dsp:nvSpPr>
      <dsp:spPr>
        <a:xfrm>
          <a:off x="5960724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EAA8F-317B-4DEC-BBE9-99B7E2B037A4}">
      <dsp:nvSpPr>
        <dsp:cNvPr id="0" name=""/>
        <dsp:cNvSpPr/>
      </dsp:nvSpPr>
      <dsp:spPr>
        <a:xfrm>
          <a:off x="5960724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Infrastructure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60724" y="2803682"/>
        <a:ext cx="2706731" cy="1004197"/>
      </dsp:txXfrm>
    </dsp:sp>
    <dsp:sp modelId="{2B1D3EF5-A032-4C39-9244-257D5F3FBFAF}">
      <dsp:nvSpPr>
        <dsp:cNvPr id="0" name=""/>
        <dsp:cNvSpPr/>
      </dsp:nvSpPr>
      <dsp:spPr>
        <a:xfrm>
          <a:off x="8938242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82AFE-F869-447A-9CD9-7173BB403D6F}">
      <dsp:nvSpPr>
        <dsp:cNvPr id="0" name=""/>
        <dsp:cNvSpPr/>
      </dsp:nvSpPr>
      <dsp:spPr>
        <a:xfrm>
          <a:off x="8938242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Static Code Analysis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8938242" y="2803682"/>
        <a:ext cx="2706731" cy="1004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3/29/2022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64" t="34353" r="35446" b="28717"/>
          <a:stretch/>
        </p:blipFill>
        <p:spPr>
          <a:xfrm>
            <a:off x="1014418" y="2084540"/>
            <a:ext cx="9690755" cy="379900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420624" y="1371600"/>
            <a:ext cx="11301984" cy="548640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Effective comprehensive monitoring approach is essential for visibility of your application and Infrastructure</a:t>
            </a:r>
            <a:endParaRPr lang="en-US" sz="19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Phases - 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99" t="27795" r="44210" b="27599"/>
          <a:stretch/>
        </p:blipFill>
        <p:spPr>
          <a:xfrm>
            <a:off x="2695217" y="1627632"/>
            <a:ext cx="6029991" cy="42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Phases - </a:t>
            </a:r>
            <a:r>
              <a:rPr lang="en-US" dirty="0" smtClean="0"/>
              <a:t>Patriot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20" t="28122" r="43230" b="27229"/>
          <a:stretch/>
        </p:blipFill>
        <p:spPr>
          <a:xfrm>
            <a:off x="2853588" y="1699742"/>
            <a:ext cx="6070956" cy="41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4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 descr="Splunk Logo Vector (SVG, PDF, Ai, EPS, CDR) Free Download - Logowik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33821" r="10098" b="33391"/>
          <a:stretch/>
        </p:blipFill>
        <p:spPr bwMode="auto">
          <a:xfrm>
            <a:off x="1636776" y="1371155"/>
            <a:ext cx="4913937" cy="15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CloudWatch - Neto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8607" r="20742" b="16808"/>
          <a:stretch/>
        </p:blipFill>
        <p:spPr bwMode="auto">
          <a:xfrm>
            <a:off x="731520" y="3054096"/>
            <a:ext cx="2194560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stic-elasticsearch-logo-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19552"/>
          <a:stretch/>
        </p:blipFill>
        <p:spPr bwMode="auto">
          <a:xfrm>
            <a:off x="2926080" y="3372788"/>
            <a:ext cx="3904361" cy="13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stash Logo | Tech logos, School logos, ?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43" y="3372788"/>
            <a:ext cx="3438017" cy="13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ibana SVG Vector Logos - Vector Logo Zo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12481" r="4881" b="10080"/>
          <a:stretch/>
        </p:blipFill>
        <p:spPr bwMode="auto">
          <a:xfrm>
            <a:off x="4617099" y="4628802"/>
            <a:ext cx="3694797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gios - The Industry Standard In IT Infrastructure Monitori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3" b="27872"/>
          <a:stretch/>
        </p:blipFill>
        <p:spPr bwMode="auto">
          <a:xfrm>
            <a:off x="7453151" y="2020547"/>
            <a:ext cx="4545140" cy="13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2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07" t="37010" r="29622" b="30550"/>
          <a:stretch/>
        </p:blipFill>
        <p:spPr>
          <a:xfrm>
            <a:off x="879547" y="2433151"/>
            <a:ext cx="10586724" cy="3097272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Nagios monitors your entire IT infrastructure to ensure systems, applications, services, and business processes are  functioning properly.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82" t="31429" r="30962" b="22136"/>
          <a:stretch/>
        </p:blipFill>
        <p:spPr>
          <a:xfrm>
            <a:off x="800273" y="1514030"/>
            <a:ext cx="10593151" cy="4531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48672" y="5879592"/>
            <a:ext cx="1444752" cy="16622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Nagios is built on server/agents architecture</a:t>
            </a:r>
          </a:p>
          <a:p>
            <a:r>
              <a:rPr lang="en-US" sz="2000" dirty="0" smtClean="0"/>
              <a:t>Nagios server is running on a host, and plugins interact with local and remote nodes</a:t>
            </a:r>
          </a:p>
          <a:p>
            <a:r>
              <a:rPr lang="en-US" sz="2000" dirty="0" smtClean="0"/>
              <a:t>Plugins will send information to the Scheduler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255" t="38385" r="33230" b="24777"/>
          <a:stretch/>
        </p:blipFill>
        <p:spPr>
          <a:xfrm>
            <a:off x="1341906" y="2816845"/>
            <a:ext cx="9393150" cy="3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Nagios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146" name="Picture 2" descr="Install Nagios tool at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0" y="1647788"/>
            <a:ext cx="110299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Why we </a:t>
            </a:r>
            <a:r>
              <a:rPr lang="en-US" dirty="0"/>
              <a:t>need Continuous Monitoring?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Continuous </a:t>
            </a:r>
            <a:r>
              <a:rPr lang="en-US" dirty="0" smtClean="0"/>
              <a:t>Monitoring?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</a:t>
            </a:r>
            <a:r>
              <a:rPr lang="en-US" dirty="0" smtClean="0"/>
              <a:t>Monitoring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Nagios?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Nagios Case Study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Remote Linux 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82" name="Picture 14" descr="Nagios - NR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671359"/>
            <a:ext cx="5449697" cy="15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ambodia Kingdom Of Wonder: How to Add Linux Remote Host to Icinga2 Monitoring  Server Using nrpe Plug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1"/>
          <a:stretch/>
        </p:blipFill>
        <p:spPr bwMode="auto">
          <a:xfrm>
            <a:off x="1984375" y="3779925"/>
            <a:ext cx="8147177" cy="22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7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</a:t>
            </a:r>
            <a:r>
              <a:rPr lang="en-US" dirty="0" smtClean="0"/>
              <a:t>Study - </a:t>
            </a:r>
            <a:r>
              <a:rPr lang="en-US" dirty="0" err="1" smtClean="0"/>
              <a:t>Bitnetix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18" t="28958" r="30086" b="24307"/>
          <a:stretch/>
        </p:blipFill>
        <p:spPr>
          <a:xfrm>
            <a:off x="347526" y="1406880"/>
            <a:ext cx="11557263" cy="4807670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663439" y="2752344"/>
            <a:ext cx="7241349" cy="3227832"/>
          </a:xfrm>
          <a:prstGeom prst="round2DiagRect">
            <a:avLst/>
          </a:prstGeom>
          <a:solidFill>
            <a:srgbClr val="F3F2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was tasked with monitoring an online store for an e-commerce retailer with a billion dollar annual revenue.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Candara" panose="020E0502030303020204" pitchFamily="34" charset="0"/>
              </a:rPr>
              <a:t>Beyond keeping the lights on for the store, </a:t>
            </a: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needed to ensure: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cart and checkout functionality was up and running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ndara" panose="020E0502030303020204" pitchFamily="34" charset="0"/>
              </a:rPr>
              <a:t>Cehck</a:t>
            </a:r>
            <a:r>
              <a:rPr lang="en-US" sz="1900" dirty="0" smtClean="0">
                <a:latin typeface="Candara" panose="020E0502030303020204" pitchFamily="34" charset="0"/>
              </a:rPr>
              <a:t> fro website defamation, and notify </a:t>
            </a:r>
            <a:r>
              <a:rPr lang="en-US" sz="1900" dirty="0" err="1" smtClean="0">
                <a:latin typeface="Candara" panose="020E0502030303020204" pitchFamily="34" charset="0"/>
              </a:rPr>
              <a:t>yhe</a:t>
            </a:r>
            <a:r>
              <a:rPr lang="en-US" sz="1900" dirty="0" smtClean="0">
                <a:latin typeface="Candara" panose="020E0502030303020204" pitchFamily="34" charset="0"/>
              </a:rPr>
              <a:t> necessary staff if anything went away </a:t>
            </a: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1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88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99008"/>
              </p:ext>
            </p:extLst>
          </p:nvPr>
        </p:nvGraphicFramePr>
        <p:xfrm>
          <a:off x="347663" y="1406525"/>
          <a:ext cx="11650662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1856232" y="4105656"/>
            <a:ext cx="8366760" cy="222199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ndara" panose="020E0502030303020204" pitchFamily="34" charset="0"/>
              </a:rPr>
              <a:t>Issues with CI/CD Pipelines: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Rapid introduction of performance problems and errors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Rapid introduction </a:t>
            </a:r>
            <a:r>
              <a:rPr lang="en-US" sz="2000" dirty="0" smtClean="0">
                <a:latin typeface="Candara" panose="020E0502030303020204" pitchFamily="34" charset="0"/>
              </a:rPr>
              <a:t>of new endpoints causing monitoring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Lengthy root cause analysis as the number of services expands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2" descr="Jenkins Pipeline Tutorial: Introduction To Continuous Delivery |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2"/>
          <a:stretch/>
        </p:blipFill>
        <p:spPr bwMode="auto">
          <a:xfrm>
            <a:off x="914455" y="1389887"/>
            <a:ext cx="10067489" cy="21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 rot="16200000">
            <a:off x="5600707" y="1613915"/>
            <a:ext cx="475488" cy="434340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87" y="1656932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50" y="3730752"/>
            <a:ext cx="2495550" cy="2495550"/>
          </a:xfrm>
        </p:spPr>
      </p:pic>
      <p:sp>
        <p:nvSpPr>
          <p:cNvPr id="8" name="Rectangle 7"/>
          <p:cNvSpPr/>
          <p:nvPr/>
        </p:nvSpPr>
        <p:spPr>
          <a:xfrm>
            <a:off x="4411568" y="1207300"/>
            <a:ext cx="16033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rgbClr val="2E6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&lt;/&gt;</a:t>
            </a:r>
            <a:endParaRPr lang="en-US" sz="8000" b="0" cap="none" spc="0" dirty="0">
              <a:ln w="0"/>
              <a:solidFill>
                <a:srgbClr val="2E6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9365" y="3071864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Production-like Environment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8955" y="1406567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Running APM solutions earlier in lifecycle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4139" y="5720576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Taking corrective actions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0469" y="5382022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Feedback of how application will perform in production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Elbow Connector 10"/>
          <p:cNvCxnSpPr>
            <a:stCxn id="8" idx="3"/>
            <a:endCxn id="1026" idx="1"/>
          </p:cNvCxnSpPr>
          <p:nvPr/>
        </p:nvCxnSpPr>
        <p:spPr>
          <a:xfrm>
            <a:off x="6014892" y="1869020"/>
            <a:ext cx="2809195" cy="616588"/>
          </a:xfrm>
          <a:prstGeom prst="bentConnector3">
            <a:avLst>
              <a:gd name="adj1" fmla="val 233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7" idx="3"/>
          </p:cNvCxnSpPr>
          <p:nvPr/>
        </p:nvCxnSpPr>
        <p:spPr>
          <a:xfrm rot="5400000">
            <a:off x="6440072" y="1180747"/>
            <a:ext cx="1568109" cy="602745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7" idx="0"/>
          </p:cNvCxnSpPr>
          <p:nvPr/>
        </p:nvCxnSpPr>
        <p:spPr>
          <a:xfrm rot="10800000" flipV="1">
            <a:off x="2962626" y="1869020"/>
            <a:ext cx="1448943" cy="186173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03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4520" y="1799759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Server health cannot be compromised at any cost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7" y="2915438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3057607"/>
            <a:ext cx="1392936" cy="139293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0800000">
            <a:off x="4938649" y="3273551"/>
            <a:ext cx="475488" cy="89970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4137" y="3526922"/>
            <a:ext cx="200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Increase response time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1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Static Program Analysis: Its Usage And Limits | by Siddharth Sw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7" y="1692045"/>
            <a:ext cx="4800727" cy="32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5960" y="5177695"/>
            <a:ext cx="854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Static code analysis will give insights about your code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</TotalTime>
  <Words>339</Words>
  <Application>Microsoft Office PowerPoint</Application>
  <PresentationFormat>Widescreen</PresentationFormat>
  <Paragraphs>76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Candara</vt:lpstr>
      <vt:lpstr>Office Theme</vt:lpstr>
      <vt:lpstr>Continuous Monitoring</vt:lpstr>
      <vt:lpstr>Outline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What is Continuous Monitoring?</vt:lpstr>
      <vt:lpstr>What is Continuous Monitoring?</vt:lpstr>
      <vt:lpstr>Continuous Monitoring Phases - NIST</vt:lpstr>
      <vt:lpstr>Continuous Monitoring Phases - Patriot</vt:lpstr>
      <vt:lpstr>Continuous Monitoring Tools</vt:lpstr>
      <vt:lpstr>Continuous Monitoring Tools</vt:lpstr>
      <vt:lpstr>What is Nagios?</vt:lpstr>
      <vt:lpstr>What is Nagios?</vt:lpstr>
      <vt:lpstr>Nagios Features</vt:lpstr>
      <vt:lpstr>Nagios Architecture</vt:lpstr>
      <vt:lpstr>Nagios Dashboard</vt:lpstr>
      <vt:lpstr>Monitoring Remote Linux Hosts</vt:lpstr>
      <vt:lpstr>Nagios Case Study</vt:lpstr>
      <vt:lpstr>Nagios Case Study - Bitnetix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198</cp:revision>
  <cp:lastPrinted>2021-10-18T07:27:50Z</cp:lastPrinted>
  <dcterms:created xsi:type="dcterms:W3CDTF">2021-10-12T10:09:12Z</dcterms:created>
  <dcterms:modified xsi:type="dcterms:W3CDTF">2022-03-29T05:49:08Z</dcterms:modified>
</cp:coreProperties>
</file>